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Cambria"/>
              <a:buNone/>
              <a:defRPr sz="6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85800" y="4572000"/>
            <a:ext cx="646176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C8B8A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C8B8A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C8B8A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C8B8A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C8B8A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C8B8A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C8B8A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C8B8A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C8B8A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/>
          <p:nvPr>
            <p:ph idx="12" type="sldNum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, Dikey Metin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 rot="5400000">
            <a:off x="1866900" y="190500"/>
            <a:ext cx="4800600" cy="76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0" type="dt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1" type="ftr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/>
          <p:nvPr>
            <p:ph idx="12" type="sldNum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 rot="5400000">
            <a:off x="4579938" y="2324101"/>
            <a:ext cx="585152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0" type="dt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1" type="ftr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/>
          <p:nvPr>
            <p:ph idx="12" type="sldNum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/>
          <p:nvPr>
            <p:ph idx="12" type="sldNum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722313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mbria"/>
              <a:buNone/>
              <a:defRPr b="0" sz="3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722313" y="3852863"/>
            <a:ext cx="6135687" cy="1633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C8B8A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B8A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B8A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/>
          <p:nvPr>
            <p:ph idx="12" type="sldNum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7200" y="1536192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419600" y="1536192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/>
          <p:nvPr>
            <p:ph idx="12" type="sldNum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457200" y="1535113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57200" y="2174875"/>
            <a:ext cx="365760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3" type="body"/>
          </p:nvPr>
        </p:nvSpPr>
        <p:spPr>
          <a:xfrm>
            <a:off x="4419600" y="1535113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4" type="body"/>
          </p:nvPr>
        </p:nvSpPr>
        <p:spPr>
          <a:xfrm>
            <a:off x="4419600" y="2174875"/>
            <a:ext cx="365760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/>
          <p:nvPr>
            <p:ph idx="12" type="sldNum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0" type="dt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/>
          <p:nvPr>
            <p:ph idx="12" type="sldNum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idx="10" type="dt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/>
          <p:nvPr>
            <p:ph idx="12" type="sldNum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304801" y="5495544"/>
            <a:ext cx="77724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mbria"/>
              <a:buNone/>
              <a:defRPr b="1" sz="2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304799" y="6096000"/>
            <a:ext cx="7772401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/>
          <p:nvPr>
            <p:ph idx="12" type="sldNum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304800" y="381000"/>
            <a:ext cx="7772400" cy="4942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301752" y="5495278"/>
            <a:ext cx="7772400" cy="5946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mbria"/>
              <a:buNone/>
              <a:defRPr b="1" sz="2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/>
          <p:nvPr>
            <p:ph idx="2" type="pic"/>
          </p:nvPr>
        </p:nvSpPr>
        <p:spPr>
          <a:xfrm>
            <a:off x="0" y="0"/>
            <a:ext cx="8458200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/>
          <p:nvPr>
            <p:ph idx="12" type="sldNum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75000">
              <a:schemeClr val="lt1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  <a:defRPr b="0" i="0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"/>
          <p:cNvSpPr/>
          <p:nvPr>
            <p:ph idx="12" type="sldNum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1" name="Google Shape;11;p1"/>
          <p:cNvSpPr txBox="1"/>
          <p:nvPr>
            <p:ph idx="11" type="ftr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3.bilecik.edu.tr/bilgisayar/ogrenci/staj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Cambria"/>
              <a:buNone/>
            </a:pPr>
            <a:r>
              <a:rPr lang="tr-TR"/>
              <a:t>Staj Öncesi ve Sonrası Yapılacaklar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683568" y="4797152"/>
            <a:ext cx="646176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tr-TR"/>
              <a:t>Yrd. Doç. Dr. Salim Ceyhan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tr-TR"/>
              <a:t>Arş. Gör. M.Kerim SOLMAZ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tr-TR"/>
              <a:t>Arş. Gör. Erkan Hüseyin AKPINAR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/>
              <a:t>Staj dilekçesi</a:t>
            </a:r>
            <a:endParaRPr/>
          </a:p>
        </p:txBody>
      </p:sp>
      <p:sp>
        <p:nvSpPr>
          <p:cNvPr id="141" name="Google Shape;141;p22"/>
          <p:cNvSpPr/>
          <p:nvPr/>
        </p:nvSpPr>
        <p:spPr>
          <a:xfrm>
            <a:off x="4575237" y="1124744"/>
            <a:ext cx="216024" cy="2736304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2700">
            <a:solidFill>
              <a:srgbClr val="A6A1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4755790" y="1146498"/>
            <a:ext cx="3848658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Kendiniz doldurup üst kısmı imzalayacaksınız!</a:t>
            </a:r>
            <a:br>
              <a:rPr b="0" i="0" lang="tr-T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tr-T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Boşluğa sınıfınızı,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Boşluğa TC kimlik numaranızı,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Boşluğa Staj-1 yapacaksanız </a:t>
            </a:r>
            <a:r>
              <a:rPr b="1" lang="tr-T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tr-T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, Staj-2 yapacaksanız </a:t>
            </a:r>
            <a:r>
              <a:rPr b="1" lang="tr-T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tr-T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yazacaksınız.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İmzanızı atıp staj yapacağınız yerle ilgili yerleri dolduracaksınız.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2"/>
          <p:cNvSpPr/>
          <p:nvPr/>
        </p:nvSpPr>
        <p:spPr>
          <a:xfrm>
            <a:off x="4575237" y="3933056"/>
            <a:ext cx="216024" cy="1944216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2700">
            <a:solidFill>
              <a:srgbClr val="A6A1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1628864"/>
            <a:ext cx="3806074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601985" y="3204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/>
              <a:t>Staj Taahhütnamesi</a:t>
            </a:r>
            <a:endParaRPr/>
          </a:p>
        </p:txBody>
      </p:sp>
      <p:pic>
        <p:nvPicPr>
          <p:cNvPr id="150" name="Google Shape;150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3248" l="32432" r="34169" t="12735"/>
          <a:stretch/>
        </p:blipFill>
        <p:spPr>
          <a:xfrm>
            <a:off x="467544" y="1556792"/>
            <a:ext cx="3591057" cy="4476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3"/>
          <p:cNvSpPr/>
          <p:nvPr/>
        </p:nvSpPr>
        <p:spPr>
          <a:xfrm>
            <a:off x="4195961" y="1700808"/>
            <a:ext cx="216024" cy="4464496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2700">
            <a:solidFill>
              <a:srgbClr val="A6A1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4472136" y="836712"/>
            <a:ext cx="3988296" cy="535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Staj başlama ve bitiş tarihinize staja başlayacağınız günü ve son staj gününüzü yazınız.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Stajınızı 20 gün yapacağınızı unutmayın! Cumartesi günleri çalışacaksanız onları da sayıp 20 günü tamamlayın.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Örnek 1: </a:t>
            </a: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Cumartesi günü çalışmayacaksam;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Başlama tarihim: 3 Ağustos 2015 ise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Bitiş tarihim: 28 Ağustos 2015’tir.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Örnek 2: </a:t>
            </a: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Cumartesi günleri çalışıyorsam: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Başlama tarihim: 3 Ağustos 2015 ise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Bitiş tarihim: 25 Ağustos 2015’tir.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Staj yapacağınız süre içinde kalan resmi tatil günlerine dikkat edin!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23"/>
          <p:cNvPicPr preferRelativeResize="0"/>
          <p:nvPr/>
        </p:nvPicPr>
        <p:blipFill rotWithShape="1">
          <a:blip r:embed="rId4">
            <a:alphaModFix/>
          </a:blip>
          <a:srcRect b="10852" l="82870" r="8690" t="76833"/>
          <a:stretch/>
        </p:blipFill>
        <p:spPr>
          <a:xfrm>
            <a:off x="7328445" y="5445224"/>
            <a:ext cx="1543422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758788" y="4941168"/>
            <a:ext cx="7626424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/>
              <a:t>Zorunlu Staj Formu- </a:t>
            </a:r>
            <a:r>
              <a:rPr b="1" lang="tr-TR"/>
              <a:t>3 adet</a:t>
            </a:r>
            <a:endParaRPr b="1"/>
          </a:p>
        </p:txBody>
      </p:sp>
      <p:pic>
        <p:nvPicPr>
          <p:cNvPr id="159" name="Google Shape;159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9068" l="33594" r="32629" t="8088"/>
          <a:stretch/>
        </p:blipFill>
        <p:spPr>
          <a:xfrm>
            <a:off x="798215" y="404664"/>
            <a:ext cx="3557761" cy="490826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4"/>
          <p:cNvSpPr/>
          <p:nvPr/>
        </p:nvSpPr>
        <p:spPr>
          <a:xfrm>
            <a:off x="4355976" y="404664"/>
            <a:ext cx="432048" cy="4896544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2700">
            <a:solidFill>
              <a:srgbClr val="A6A1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4"/>
          <p:cNvSpPr txBox="1"/>
          <p:nvPr/>
        </p:nvSpPr>
        <p:spPr>
          <a:xfrm>
            <a:off x="4788024" y="548680"/>
            <a:ext cx="38163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adet orijinal düzenlenecek, yani 1 tanesini el ile yazıp, kalan 2 tane fotokopi çektirilmeyecek! Hepsi el ile doldurulacak!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Fotoğraflarınızı da yapıştırıp getireceksiniz, genelde öğrenciler kolayına kaçıp kesmeden yapıştırmadan geliyorlar, evrakları tam olarak hazır olmayanların evrakları teslim alınmayacaktır. O yüzden fotoğraflarınızı da yapıştırıp gelin!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 kısımda da öğrenci imzaları atılmak zorundadır. Staj komisyon imzasını bizden aldıktan sonra Fakülte onayını Fakülte Sekreteri Canan COŞKUN’a imzalatmanız gerekiyor.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mbria"/>
              <a:buNone/>
            </a:pPr>
            <a:r>
              <a:rPr lang="tr-TR"/>
              <a:t>Staj yapacağınız kurumun isteyebileceği belgeler</a:t>
            </a:r>
            <a:endParaRPr/>
          </a:p>
        </p:txBody>
      </p:sp>
      <p:sp>
        <p:nvSpPr>
          <p:cNvPr id="167" name="Google Shape;167;p25"/>
          <p:cNvSpPr txBox="1"/>
          <p:nvPr>
            <p:ph idx="1" type="body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Staj yapmak istediğiniz yere göre isteyecekleri evraklar değişebilir. Bazı kurumlar sizi stajyer olarak almak için hiçbir belge istemezken, bazı yerler öğrenci belgesi vs. isteyebiliyor.</a:t>
            </a:r>
            <a:endParaRPr/>
          </a:p>
          <a:p>
            <a:pPr indent="-88900" lvl="0" marL="342900" rtl="0" algn="l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-228600" lvl="1" marL="64008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tr-TR"/>
              <a:t>Staj Zorunluluk Belgesi (Bölüm Sekreteri Berna BİLGİ KARTAL’dan adınıza düzenletip alabilirsiniz.)</a:t>
            </a:r>
            <a:endParaRPr/>
          </a:p>
          <a:p>
            <a:pPr indent="-228600" lvl="1" marL="64008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tr-TR"/>
              <a:t>Öğrenci Belgesi</a:t>
            </a:r>
            <a:endParaRPr/>
          </a:p>
          <a:p>
            <a:pPr indent="-228600" lvl="1" marL="64008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tr-TR"/>
              <a:t>Staj Sigorta Belgesi (Staja başlamadan en fazla 10 gün içinde alabilirsiniz. Bunun dışında bu belge verilememektedir.)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/>
              <a:t>Teşekkür Belgesi</a:t>
            </a:r>
            <a:endParaRPr/>
          </a:p>
        </p:txBody>
      </p:sp>
      <p:pic>
        <p:nvPicPr>
          <p:cNvPr id="173" name="Google Shape;173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2793" l="30145" r="30561" t="12991"/>
          <a:stretch/>
        </p:blipFill>
        <p:spPr>
          <a:xfrm>
            <a:off x="1979712" y="1484784"/>
            <a:ext cx="4824536" cy="4435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/>
              <a:t>Staj Defterinin 3. Sayfası</a:t>
            </a:r>
            <a:endParaRPr/>
          </a:p>
        </p:txBody>
      </p:sp>
      <p:pic>
        <p:nvPicPr>
          <p:cNvPr id="179" name="Google Shape;179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8137" l="32755" r="34078" t="21897"/>
          <a:stretch/>
        </p:blipFill>
        <p:spPr>
          <a:xfrm>
            <a:off x="1907704" y="1268760"/>
            <a:ext cx="4673055" cy="475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/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</a:pPr>
            <a:r>
              <a:rPr lang="tr-TR" sz="4000"/>
              <a:t>SGK provizyon sorgulama (e-devlet)</a:t>
            </a:r>
            <a:endParaRPr sz="4000"/>
          </a:p>
        </p:txBody>
      </p:sp>
      <p:sp>
        <p:nvSpPr>
          <p:cNvPr id="185" name="Google Shape;185;p28"/>
          <p:cNvSpPr txBox="1"/>
          <p:nvPr>
            <p:ph idx="1" type="body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PTT’ye gidilip e-devlet şifresi alınacaktır. </a:t>
            </a:r>
            <a:endParaRPr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E-devlet’e girilip provizyon sorgulaması yapılacaktır.</a:t>
            </a:r>
            <a:endParaRPr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Çıktı alınıp başvuru belgeleri arasına koyulacaktır.</a:t>
            </a:r>
            <a:endParaRPr/>
          </a:p>
          <a:p>
            <a:pPr indent="-203200" lvl="0" marL="342900" rtl="0" algn="l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-342900" lvl="1" marL="64008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tr-TR"/>
              <a:t>Sigortanızda herhangi bir sorun oluşup oluşmayacağından emin olmak için istenmektedir.</a:t>
            </a:r>
            <a:endParaRPr/>
          </a:p>
          <a:p>
            <a:pPr indent="-342900" lvl="1" marL="64008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tr-TR"/>
              <a:t>Bu sistem sayesinde sağlık yardımlarından yararlanıp yararlanılamayacağına bakılmaktadır.</a:t>
            </a:r>
            <a:endParaRPr/>
          </a:p>
          <a:p>
            <a:pPr indent="0" lvl="0" marL="0" rtl="0" algn="l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-88900" lvl="0" marL="342900" rtl="0" algn="l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/>
              <a:t>Evrak Teslim ve Onay</a:t>
            </a:r>
            <a:endParaRPr/>
          </a:p>
        </p:txBody>
      </p:sp>
      <p:sp>
        <p:nvSpPr>
          <p:cNvPr id="191" name="Google Shape;191;p29"/>
          <p:cNvSpPr txBox="1"/>
          <p:nvPr>
            <p:ph idx="1" type="body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Bütün evraklarınız tamam olduktan sonra Arş. Gör. Sefa Tunçer’e staj başlama tarihinizden </a:t>
            </a:r>
            <a:r>
              <a:rPr b="1" lang="tr-TR">
                <a:solidFill>
                  <a:srgbClr val="FF0000"/>
                </a:solidFill>
              </a:rPr>
              <a:t>en az 15 gün önce</a:t>
            </a:r>
            <a:r>
              <a:rPr lang="tr-TR"/>
              <a:t> teslim etmeniz gerekmektedir.</a:t>
            </a:r>
            <a:endParaRPr/>
          </a:p>
          <a:p>
            <a:pPr indent="-228600" lvl="0" marL="342900" rtl="0" algn="l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Bunun dışında staj başlangıcından 3-5 gün önce gelip ısrar etmeyiniz.</a:t>
            </a:r>
            <a:endParaRPr/>
          </a:p>
          <a:p>
            <a:pPr indent="-228600" lvl="0" marL="342900" rtl="0" algn="l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Her yıl staj başvuru tarihi için son gün belirlenmektedir. 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88900" lvl="0" marL="342900" rtl="0" algn="l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-88900" lvl="0" marL="342900" rtl="0" algn="l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-88900" lvl="0" marL="342900" rtl="0" algn="l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/>
              <a:t>Staj Defteri</a:t>
            </a:r>
            <a:endParaRPr/>
          </a:p>
        </p:txBody>
      </p:sp>
      <p:sp>
        <p:nvSpPr>
          <p:cNvPr id="197" name="Google Shape;197;p30"/>
          <p:cNvSpPr txBox="1"/>
          <p:nvPr>
            <p:ph idx="1" type="body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tr-TR" u="sng">
                <a:solidFill>
                  <a:schemeClr val="hlink"/>
                </a:solidFill>
                <a:hlinkClick r:id="rId3"/>
              </a:rPr>
              <a:t>http://w3.bilecik.edu.tr/bilgisayar/ogrenci/staj/</a:t>
            </a:r>
            <a:endParaRPr/>
          </a:p>
          <a:p>
            <a:pPr indent="0" lvl="0" marL="0" rtl="0" algn="just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tr-TR"/>
              <a:t>Adresinden indireceğiniz staj defterini günlük olarak doldurmanız gerekmektedir. </a:t>
            </a:r>
            <a:endParaRPr/>
          </a:p>
          <a:p>
            <a:pPr indent="-228600" lvl="0" marL="342900" rtl="0" algn="just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Stajda o gün yaptığınız uygulamaları, öğrendiklerinizi vs. deftere yazmalısınız. </a:t>
            </a:r>
            <a:endParaRPr/>
          </a:p>
          <a:p>
            <a:pPr indent="-228600" lvl="0" marL="342900" rtl="0" algn="just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Defteri isterseniz elle doldurabilirsiniz (silinmeyen siyah/mavi kalem), isterseniz de çıktı alıp deftere yapıştırabilirsiniz (defterin formatına uygun olmak kaydı ile). O gün yaptığınız uygulamaların da ekran görüntüsünü sayfaya yapıştırabilirsiniz.</a:t>
            </a:r>
            <a:endParaRPr/>
          </a:p>
          <a:p>
            <a:pPr indent="-228600" lvl="0" marL="342900" rtl="0" algn="just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Staj defteri kapağı, ön kapak ve arka kapak sayfaları ile </a:t>
            </a:r>
            <a:r>
              <a:rPr b="1" lang="tr-TR">
                <a:solidFill>
                  <a:srgbClr val="FF0000"/>
                </a:solidFill>
              </a:rPr>
              <a:t>karton kapak </a:t>
            </a:r>
            <a:r>
              <a:rPr lang="tr-TR"/>
              <a:t>yapılacaktır.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>
            <p:ph type="title"/>
          </p:nvPr>
        </p:nvSpPr>
        <p:spPr>
          <a:xfrm>
            <a:off x="762000" y="4572000"/>
            <a:ext cx="7626424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/>
              <a:t>Staj Defterinin İmzalanması</a:t>
            </a:r>
            <a:endParaRPr/>
          </a:p>
        </p:txBody>
      </p:sp>
      <p:sp>
        <p:nvSpPr>
          <p:cNvPr id="203" name="Google Shape;203;p31"/>
          <p:cNvSpPr txBox="1"/>
          <p:nvPr>
            <p:ph idx="1" type="body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just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Staj defterinizin her sayfası iş yerinde çalışan Bilgisayar/ Yazılım/ Elektrik Elektronik Mühendisi tarafından imzalanmalıdır. İmzaları mühendis tarafından atılmayan öğrencilerin stajları </a:t>
            </a:r>
            <a:r>
              <a:rPr b="1" lang="tr-TR"/>
              <a:t>kesinlikle kabul edilmeyecektir</a:t>
            </a:r>
            <a:r>
              <a:rPr lang="tr-TR"/>
              <a:t>!</a:t>
            </a:r>
            <a:endParaRPr/>
          </a:p>
          <a:p>
            <a:pPr indent="-88900" lvl="0" marL="342900" rtl="0" algn="just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-228600" lvl="0" marL="342900" rtl="0" algn="just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b="1" lang="tr-TR"/>
              <a:t>Not: </a:t>
            </a:r>
            <a:r>
              <a:rPr lang="tr-TR"/>
              <a:t>İmza atan kişinin mühendis olduğunu anlayabilmemiz için de kaşesinde mühendis ibaresi olması, kaşesi yoksa adını yazarken başına ne mühendisi olduğunu belirtmesi gerekmektedir.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/>
              <a:t>Staj Komisyonu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tr-TR" sz="3200"/>
              <a:t>Başkan: Yrd. Doç. Dr. Salim Ceyhan</a:t>
            </a:r>
            <a:endParaRPr/>
          </a:p>
          <a:p>
            <a:pPr indent="-2286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tr-TR" sz="3200"/>
              <a:t>Üye      : </a:t>
            </a:r>
            <a:r>
              <a:rPr lang="tr-TR" sz="3200"/>
              <a:t>Arş. Gör. M.Kerim SOLMAZ</a:t>
            </a:r>
            <a:endParaRPr sz="3200"/>
          </a:p>
          <a:p>
            <a:pPr indent="-2286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tr-TR" sz="3200"/>
              <a:t>Üye      : </a:t>
            </a:r>
            <a:r>
              <a:rPr lang="tr-TR" sz="3200"/>
              <a:t>Arş. Gör. Erkan Hüseyin AKPINAR</a:t>
            </a:r>
            <a:endParaRPr sz="32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/>
          <p:nvPr>
            <p:ph type="title"/>
          </p:nvPr>
        </p:nvSpPr>
        <p:spPr>
          <a:xfrm>
            <a:off x="762000" y="4572000"/>
            <a:ext cx="748240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/>
              <a:t>Staj Defterine eklenecekler</a:t>
            </a:r>
            <a:endParaRPr/>
          </a:p>
        </p:txBody>
      </p:sp>
      <p:sp>
        <p:nvSpPr>
          <p:cNvPr id="209" name="Google Shape;209;p32"/>
          <p:cNvSpPr txBox="1"/>
          <p:nvPr>
            <p:ph idx="1" type="body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just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Ek 3c ve Ek 3b stajınızdan sorumlu kişi tarafından doldurulup, kapalı ve zarfın kapalı kısmı mühürlü/ kaşeli bir şekilde size teslim edilmesi gerekmektedir. Staj Defterinizi ve de </a:t>
            </a:r>
            <a:r>
              <a:rPr b="1" lang="tr-TR"/>
              <a:t>kapalı ve mühürlü</a:t>
            </a:r>
            <a:r>
              <a:rPr lang="tr-TR"/>
              <a:t> olan zarfı (açık olan zarflar kabul edilmeyecektir) </a:t>
            </a:r>
            <a:endParaRPr/>
          </a:p>
          <a:p>
            <a:pPr indent="-88900" lvl="0" marL="342900" rtl="0" algn="just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-228600" lvl="0" marL="342900" rtl="0" algn="just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Daha sonra staj defterinizin kapak sayfasından sonra Ek 3d ile Ek 4b 'yi ekleyerek, staj defterinizi </a:t>
            </a:r>
            <a:r>
              <a:rPr b="1" lang="tr-TR"/>
              <a:t>şeffaf sıkıştırmalı gerekmektedir!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/>
          <p:nvPr>
            <p:ph type="title"/>
          </p:nvPr>
        </p:nvSpPr>
        <p:spPr>
          <a:xfrm>
            <a:off x="762000" y="4572000"/>
            <a:ext cx="7626424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/>
              <a:t>Staj Defterine Eklenecekler</a:t>
            </a:r>
            <a:endParaRPr/>
          </a:p>
        </p:txBody>
      </p:sp>
      <p:sp>
        <p:nvSpPr>
          <p:cNvPr id="215" name="Google Shape;215;p33"/>
          <p:cNvSpPr txBox="1"/>
          <p:nvPr>
            <p:ph idx="1" type="body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just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Stajda yaptığınız uygulamalarınızı, staj yaptığınız yerin de izni olur ise CD ile beraber staj defterine ekleyebilirsiniz.</a:t>
            </a:r>
            <a:endParaRPr/>
          </a:p>
          <a:p>
            <a:pPr indent="-228600" lvl="0" marL="342900" rtl="0" algn="just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Eğer yazdığınız bir yazılım vs. var ise bunu CD ile sunmanız ve mülakat esnasında kişisel bilgisayarınız ile hazır bulunmanız sizin yararınıza olacaktır.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/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mbria"/>
              <a:buNone/>
            </a:pPr>
            <a:r>
              <a:rPr lang="tr-TR"/>
              <a:t>Staj evraklarımı teslim edip staj yapmazsam???</a:t>
            </a:r>
            <a:endParaRPr/>
          </a:p>
        </p:txBody>
      </p:sp>
      <p:pic>
        <p:nvPicPr>
          <p:cNvPr id="221" name="Google Shape;221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2773" l="32432" r="34169" t="17538"/>
          <a:stretch/>
        </p:blipFill>
        <p:spPr>
          <a:xfrm>
            <a:off x="539552" y="1700808"/>
            <a:ext cx="4226053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4"/>
          <p:cNvSpPr/>
          <p:nvPr/>
        </p:nvSpPr>
        <p:spPr>
          <a:xfrm>
            <a:off x="5148064" y="2780928"/>
            <a:ext cx="432048" cy="2124236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2700">
            <a:solidFill>
              <a:srgbClr val="A6A1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4"/>
          <p:cNvSpPr txBox="1"/>
          <p:nvPr/>
        </p:nvSpPr>
        <p:spPr>
          <a:xfrm>
            <a:off x="5715322" y="3284984"/>
            <a:ext cx="280831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Evraklarınızın arasında bulunan taahhütnameye göre imzaladığınız koşular uygulanır!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/>
          <p:nvPr>
            <p:ph idx="1" type="body"/>
          </p:nvPr>
        </p:nvSpPr>
        <p:spPr>
          <a:xfrm>
            <a:off x="395536" y="1556792"/>
            <a:ext cx="7848872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just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Staj defterinizi imza karşılığında Arş. Gör. Sefa TUNÇER’e teslim etmeniz gerekmektedir!</a:t>
            </a:r>
            <a:endParaRPr/>
          </a:p>
          <a:p>
            <a:pPr indent="-228600" lvl="0" marL="342900" rtl="0" algn="just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Staj defteri teslimi, staj mülakatından en az 2 gün önce yapılmalıdır.</a:t>
            </a:r>
            <a:endParaRPr/>
          </a:p>
          <a:p>
            <a:pPr indent="-228600" lvl="0" marL="342900" rtl="0" algn="just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Staj mülakatının yapılacağı tarihler duyurulacaktır. (</a:t>
            </a:r>
            <a:r>
              <a:rPr lang="tr-TR"/>
              <a:t>https://bilecik.edu.tr/bilgisayar/</a:t>
            </a:r>
            <a:r>
              <a:rPr lang="tr-TR"/>
              <a:t>)</a:t>
            </a:r>
            <a:endParaRPr/>
          </a:p>
        </p:txBody>
      </p:sp>
      <p:sp>
        <p:nvSpPr>
          <p:cNvPr id="229" name="Google Shape;229;p35"/>
          <p:cNvSpPr txBox="1"/>
          <p:nvPr>
            <p:ph type="title"/>
          </p:nvPr>
        </p:nvSpPr>
        <p:spPr>
          <a:xfrm>
            <a:off x="755576" y="5013176"/>
            <a:ext cx="7626424" cy="9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mbria"/>
              <a:buNone/>
            </a:pPr>
            <a:r>
              <a:rPr lang="tr-TR"/>
              <a:t>Staj Defteri Teslimi ve Staj Mülakatı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/>
              <a:t>Ek Bilgi: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Sitede bulunan duyurular ile bu slaytta bulunan duyurular arasında herhangi bir zıt durum oluşursa, sitede </a:t>
            </a:r>
            <a:r>
              <a:rPr b="1" lang="tr-TR"/>
              <a:t>Staj İşlemleri</a:t>
            </a:r>
            <a:r>
              <a:rPr lang="tr-TR"/>
              <a:t> bölümünde yer alan duyuruyu dikkate alınız.</a:t>
            </a:r>
            <a:endParaRPr/>
          </a:p>
          <a:p>
            <a:pPr indent="-228600" lvl="0" marL="342900" rtl="0" algn="l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Slaytta bulunan duyurular her zaman güncellenememektedir.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t/>
            </a:r>
            <a:endParaRPr/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342900" rtl="0" algn="l">
              <a:spcBef>
                <a:spcPts val="0"/>
              </a:spcBef>
              <a:spcAft>
                <a:spcPts val="0"/>
              </a:spcAft>
              <a:buSzPts val="7200"/>
              <a:buChar char="•"/>
            </a:pPr>
            <a:r>
              <a:rPr lang="tr-TR" sz="7200">
                <a:latin typeface="Cambria"/>
                <a:ea typeface="Cambria"/>
                <a:cs typeface="Cambria"/>
                <a:sym typeface="Cambria"/>
              </a:rPr>
              <a:t>Staj Öncesi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/>
              <a:t>Zorunlu Staj kaç gün?</a:t>
            </a:r>
            <a:endParaRPr/>
          </a:p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Staj-1 20 gün, Staj-2 20 gün olacak şekilde toplam 40 gündür.</a:t>
            </a:r>
            <a:endParaRPr/>
          </a:p>
          <a:p>
            <a:pPr indent="-228600" lvl="0" marL="342900" rtl="0" algn="l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20 gün çalıştığınız gün sayısıdır (Staj yaptığınız sürede geçen tatil günleri sayılmaz).</a:t>
            </a:r>
            <a:endParaRPr/>
          </a:p>
          <a:p>
            <a:pPr indent="-228600" lvl="0" marL="342900" rtl="0" algn="l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Staj yaptığınız yerde Cumartesi ve Pazar günleri çalışabilirsiniz fakat hafta sonları çalışacaksanız, staj yaptığınız kurumdan Cumartesi/ Pazar/ Cumartesi ve Pazar günleri çalışacağınıza dair bir yazı getirmeniz gerekmektedir!</a:t>
            </a:r>
            <a:endParaRPr/>
          </a:p>
          <a:p>
            <a:pPr indent="-228600" lvl="0" marL="342900" rtl="0" algn="just">
              <a:spcBef>
                <a:spcPts val="440"/>
              </a:spcBef>
              <a:spcAft>
                <a:spcPts val="0"/>
              </a:spcAft>
              <a:buSzPts val="1800"/>
              <a:buChar char="•"/>
            </a:pPr>
            <a:r>
              <a:rPr lang="tr-TR"/>
              <a:t>Staj yerinin uygunluğu, sorumlu hocalar tarafından onaylandıktan sonra staj başvuru süreci devam edecektir.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/>
              <a:t>Nerede staj yapabilirim?</a:t>
            </a:r>
            <a:endParaRPr/>
          </a:p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1" marL="64008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tr-TR"/>
              <a:t>Bilgisayar Mühendisi </a:t>
            </a:r>
            <a:endParaRPr/>
          </a:p>
          <a:p>
            <a:pPr indent="-228600" lvl="1" marL="64008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b="1" lang="tr-TR"/>
              <a:t>Elektrik Elektronik Mühendisi</a:t>
            </a:r>
            <a:endParaRPr/>
          </a:p>
          <a:p>
            <a:pPr indent="-228600" lvl="1" marL="64008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b="1" lang="tr-TR"/>
              <a:t>Yazılım Mühendisi</a:t>
            </a:r>
            <a:endParaRPr/>
          </a:p>
          <a:p>
            <a:pPr indent="0" lvl="0" marL="0" rtl="0" algn="just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tr-TR"/>
              <a:t>Yukarıdaki Mühendislerden en az birini çalıştıran yazılım/ donanım üzerine çalışan departmanı olan bir firmada staj yapabilirsiniz (yurtiçi/yurtdışı). </a:t>
            </a:r>
            <a:endParaRPr/>
          </a:p>
          <a:p>
            <a:pPr indent="0" lvl="0" marL="0" rtl="0" algn="just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tr-TR"/>
              <a:t>Staj yaptığınız yerde evraklarınızı imzalayacak yukarıdaki mühendislerden biri yoksa ve staj için gereken diğer şartlar sağlanmıyorsa stajınız geçersiz sayılır!!!</a:t>
            </a:r>
            <a:endParaRPr/>
          </a:p>
          <a:p>
            <a:pPr indent="-88900" lvl="0" marL="342900" rtl="0" algn="l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/>
              <a:t>Ne zaman staj yapabilirim?</a:t>
            </a:r>
            <a:endParaRPr/>
          </a:p>
        </p:txBody>
      </p:sp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Stajlarınızı yaz tatili döneminde yapabilirsiniz.</a:t>
            </a:r>
            <a:endParaRPr/>
          </a:p>
          <a:p>
            <a:pPr indent="-88900" lvl="0" marL="342900" rtl="0" algn="l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Stajlar yaz okulu ile 3 iş günü ve bir sonraki dönemin başlangıcı ile de 3 iş günü çakışabilir. Yani yaz okulunun son 3 günü ve dönemin başlangıcının ilk 3 günü staj yapabilirsiniz.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/>
              <a:t>Staja nasıl başvurabilirim?</a:t>
            </a:r>
            <a:endParaRPr/>
          </a:p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683568" y="1700808"/>
            <a:ext cx="7338392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just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Staj evraklarınızı tamamladıktan sonra, staja başlama tarihinizden </a:t>
            </a:r>
            <a:r>
              <a:rPr b="1" lang="tr-TR"/>
              <a:t>en az 15 gün </a:t>
            </a:r>
            <a:r>
              <a:rPr lang="tr-TR"/>
              <a:t>önce evraklarınızla beraber </a:t>
            </a:r>
            <a:r>
              <a:rPr b="1" lang="tr-TR"/>
              <a:t>Arş. Gör. M.Kerim SOLMAZ’a </a:t>
            </a:r>
            <a:r>
              <a:rPr lang="tr-TR"/>
              <a:t>veya</a:t>
            </a:r>
            <a:r>
              <a:rPr b="1" lang="tr-TR"/>
              <a:t> Arş. Gör. Erkan Hüseyin AKPINAR’a </a:t>
            </a:r>
            <a:r>
              <a:rPr lang="tr-TR"/>
              <a:t>teslim etmeniz gerekmektedir.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7650" lvl="0" marL="361950" rtl="0" algn="l">
              <a:spcBef>
                <a:spcPts val="0"/>
              </a:spcBef>
              <a:spcAft>
                <a:spcPts val="0"/>
              </a:spcAft>
              <a:buSzPts val="2200"/>
              <a:buFont typeface="Cambria"/>
              <a:buAutoNum type="arabicPeriod"/>
            </a:pPr>
            <a:r>
              <a:rPr lang="tr-TR">
                <a:solidFill>
                  <a:schemeClr val="dk1"/>
                </a:solidFill>
              </a:rPr>
              <a:t>Staj dilekçesi ( Ek-1 )</a:t>
            </a:r>
            <a:endParaRPr>
              <a:solidFill>
                <a:schemeClr val="dk1"/>
              </a:solidFill>
            </a:endParaRPr>
          </a:p>
          <a:p>
            <a:pPr indent="-247650" lvl="0" marL="361950" rtl="0" algn="l">
              <a:spcBef>
                <a:spcPts val="440"/>
              </a:spcBef>
              <a:spcAft>
                <a:spcPts val="0"/>
              </a:spcAft>
              <a:buSzPts val="2200"/>
              <a:buFont typeface="Cambria"/>
              <a:buAutoNum type="arabicPeriod"/>
            </a:pPr>
            <a:r>
              <a:rPr lang="tr-TR">
                <a:solidFill>
                  <a:schemeClr val="dk1"/>
                </a:solidFill>
              </a:rPr>
              <a:t>Staj Taahhütnamesi ( Ek- 7 )</a:t>
            </a:r>
            <a:endParaRPr>
              <a:solidFill>
                <a:schemeClr val="dk1"/>
              </a:solidFill>
            </a:endParaRPr>
          </a:p>
          <a:p>
            <a:pPr indent="-247650" lvl="0" marL="361950" rtl="0" algn="l">
              <a:spcBef>
                <a:spcPts val="440"/>
              </a:spcBef>
              <a:spcAft>
                <a:spcPts val="0"/>
              </a:spcAft>
              <a:buSzPts val="2200"/>
              <a:buFont typeface="Cambria"/>
              <a:buAutoNum type="arabicPeriod"/>
            </a:pPr>
            <a:r>
              <a:rPr lang="tr-TR">
                <a:solidFill>
                  <a:schemeClr val="dk1"/>
                </a:solidFill>
              </a:rPr>
              <a:t>Zorunlu Staj Formu ( Ek-2 --- 3 Adet )</a:t>
            </a:r>
            <a:endParaRPr/>
          </a:p>
          <a:p>
            <a:pPr indent="-247650" lvl="0" marL="361950" rtl="0" algn="l">
              <a:spcBef>
                <a:spcPts val="440"/>
              </a:spcBef>
              <a:spcAft>
                <a:spcPts val="0"/>
              </a:spcAft>
              <a:buSzPts val="2200"/>
              <a:buFont typeface="Cambria"/>
              <a:buAutoNum type="arabicPeriod"/>
            </a:pPr>
            <a:r>
              <a:rPr lang="tr-TR">
                <a:solidFill>
                  <a:schemeClr val="dk1"/>
                </a:solidFill>
              </a:rPr>
              <a:t>Staj defterinin 3. sayfası (Stajdan sonra da imzalatılabilir)</a:t>
            </a:r>
            <a:endParaRPr/>
          </a:p>
          <a:p>
            <a:pPr indent="-247650" lvl="0" marL="361950" rtl="0" algn="l">
              <a:spcBef>
                <a:spcPts val="440"/>
              </a:spcBef>
              <a:spcAft>
                <a:spcPts val="0"/>
              </a:spcAft>
              <a:buSzPts val="2200"/>
              <a:buFont typeface="Cambria"/>
              <a:buAutoNum type="arabicPeriod"/>
            </a:pPr>
            <a:r>
              <a:rPr lang="tr-TR">
                <a:solidFill>
                  <a:schemeClr val="dk1"/>
                </a:solidFill>
              </a:rPr>
              <a:t>https://esgm.sgk.gov.tr/Esgm/ adresinden Provizyon sorgulama yapılıp, sağlık provizyon sorgulama kısmının çıktısı alınacak (aldığınız gün tarihi ile sorgulama yapınız).</a:t>
            </a:r>
            <a:endParaRPr/>
          </a:p>
          <a:p>
            <a:pPr indent="0" lvl="0" marL="114300" rtl="0" algn="l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114300" rtl="0" algn="l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tr-TR"/>
              <a:t>Staj başvurusuna bu belgeler ile gelinecektir. Toplam 6 adet belge ile başvuracaksınız. (Zorunlu Staj Formu 3 adet olduğundan 8 adet olmaktadır.)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5" name="Google Shape;135;p21"/>
          <p:cNvSpPr txBox="1"/>
          <p:nvPr>
            <p:ph type="title"/>
          </p:nvPr>
        </p:nvSpPr>
        <p:spPr>
          <a:xfrm>
            <a:off x="611560" y="116632"/>
            <a:ext cx="748240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mbria"/>
              <a:buNone/>
            </a:pPr>
            <a:r>
              <a:rPr lang="tr-TR" sz="4400"/>
              <a:t>Staj için hangi evraklar gerekli?</a:t>
            </a:r>
            <a:endParaRPr sz="4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itişiklik">
  <a:themeElements>
    <a:clrScheme name="Bitişiklik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