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  <a:defRPr sz="6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lvl="1" algn="ctr"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C8B8A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C8B8A"/>
                </a:solidFill>
              </a:defRPr>
            </a:lvl3pPr>
            <a:lvl4pPr lvl="3" algn="ctr"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C8B8A"/>
                </a:solidFill>
              </a:defRPr>
            </a:lvl4pPr>
            <a:lvl5pPr lvl="4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5pPr>
            <a:lvl6pPr lvl="5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6pPr>
            <a:lvl7pPr lvl="6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7pPr>
            <a:lvl8pPr lvl="7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8pPr>
            <a:lvl9pPr lvl="8" algn="ctr"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1866900" y="190500"/>
            <a:ext cx="4800600" cy="76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4579938" y="2324101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Cambria"/>
              <a:buNone/>
              <a:defRPr sz="36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C8B8A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İki İçerik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419600" y="1536192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419600" y="1535113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304799" y="6096000"/>
            <a:ext cx="777240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Cambria"/>
              <a:buNone/>
              <a:defRPr sz="2200"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40" cy="39624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spcBef>
                <a:spcPts val="0"/>
              </a:spcBef>
              <a:buNone/>
              <a:def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t>‹#›</a:t>
            </a:fld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 rot="-5400000">
            <a:off x="7586910" y="4048760"/>
            <a:ext cx="2367281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 rot="-5400000">
            <a:off x="7551351" y="1645920"/>
            <a:ext cx="2438399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3.bilecik.edu.tr/bilgisayar/ogrenci/staj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mbria"/>
              <a:buNone/>
            </a:pPr>
            <a:r>
              <a:rPr lang="tr-TR"/>
              <a:t>Staj Öncesi ve Sonrası Yapılacaklar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683568" y="4797152"/>
            <a:ext cx="6461760" cy="10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tr-TR"/>
              <a:t>Yrd. Doç. Dr. Salim Ceyhan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tr-TR"/>
              <a:t>Arş. Gör. M.Kerim SOLMAZ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tr-TR"/>
              <a:t>Arş. Gör. Erkan Hüseyin AKPINAR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dilekçesi</a:t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4575237" y="1124744"/>
            <a:ext cx="216024" cy="2736304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2"/>
          <p:cNvSpPr txBox="1"/>
          <p:nvPr/>
        </p:nvSpPr>
        <p:spPr>
          <a:xfrm>
            <a:off x="4755790" y="1146498"/>
            <a:ext cx="3848658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Kendiniz doldurup üst kısmı imzalayacaksınız!</a:t>
            </a:r>
            <a:br>
              <a:rPr lang="tr-T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tr-TR"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Boşluğa sınıfınızı,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Boşluğa TC kimlik numaranızı,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Boşluğa Staj-1 yapacaksanız </a:t>
            </a: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, Staj-2 yapacaksanız </a:t>
            </a:r>
            <a:r>
              <a:rPr lang="tr-T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yazacaksınız.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İmzanızı atıp staj yapacağınız yerle ilgili yerleri dolduracaksınız.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2"/>
          <p:cNvSpPr/>
          <p:nvPr/>
        </p:nvSpPr>
        <p:spPr>
          <a:xfrm>
            <a:off x="4575237" y="3933056"/>
            <a:ext cx="216024" cy="194421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" name="Google Shape;144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11560" y="1628864"/>
            <a:ext cx="3806074" cy="480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3"/>
          <p:cNvSpPr txBox="1">
            <a:spLocks noGrp="1"/>
          </p:cNvSpPr>
          <p:nvPr>
            <p:ph type="title"/>
          </p:nvPr>
        </p:nvSpPr>
        <p:spPr>
          <a:xfrm>
            <a:off x="601985" y="3204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Taahhütnamesi</a:t>
            </a:r>
            <a:endParaRPr/>
          </a:p>
        </p:txBody>
      </p:sp>
      <p:pic>
        <p:nvPicPr>
          <p:cNvPr id="150" name="Google Shape;150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432" t="12735" r="34169" b="13248"/>
          <a:stretch/>
        </p:blipFill>
        <p:spPr>
          <a:xfrm>
            <a:off x="467544" y="1556792"/>
            <a:ext cx="3591057" cy="44766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3"/>
          <p:cNvSpPr/>
          <p:nvPr/>
        </p:nvSpPr>
        <p:spPr>
          <a:xfrm>
            <a:off x="4195961" y="1700808"/>
            <a:ext cx="216024" cy="446449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3"/>
          <p:cNvSpPr txBox="1"/>
          <p:nvPr/>
        </p:nvSpPr>
        <p:spPr>
          <a:xfrm>
            <a:off x="4472136" y="836712"/>
            <a:ext cx="398829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 başlama ve bitiş tarihinize staja başlayacağınız günü ve son staj gününüzü yazınız.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Stajınızı 20 gün yapacağınızı unutmayın! Cumartesi günleri çalışacaksanız onları da sayıp 20 günü tamamlayın.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 1: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Cumartesi günü çalışmayacaksam; 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Başlama tarihim: 3 Ağustos 2015 ise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Bitiş tarihim: 28 Ağustos 2015’tir.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Örnek 2: </a:t>
            </a: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Cumartesi günleri çalışıyorsam: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Başlama tarihim: 3 Ağustos 2015 ise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Bitiş tarihim: 25 Ağustos 2015’tir.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Staj yapacağınız süre içinde kalan resmi tatil günlerine dikkat edin!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23"/>
          <p:cNvPicPr preferRelativeResize="0"/>
          <p:nvPr/>
        </p:nvPicPr>
        <p:blipFill rotWithShape="1">
          <a:blip r:embed="rId4">
            <a:alphaModFix/>
          </a:blip>
          <a:srcRect l="82870" t="76833" r="8690" b="10852"/>
          <a:stretch/>
        </p:blipFill>
        <p:spPr>
          <a:xfrm>
            <a:off x="7328445" y="5445224"/>
            <a:ext cx="1543422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>
            <a:off x="758788" y="4941168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Zorunlu Staj Formu- </a:t>
            </a:r>
            <a:r>
              <a:rPr lang="tr-TR" b="1"/>
              <a:t>3 adet</a:t>
            </a:r>
            <a:endParaRPr b="1"/>
          </a:p>
        </p:txBody>
      </p:sp>
      <p:pic>
        <p:nvPicPr>
          <p:cNvPr id="159" name="Google Shape;159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3594" t="8088" r="32629" b="9068"/>
          <a:stretch/>
        </p:blipFill>
        <p:spPr>
          <a:xfrm>
            <a:off x="798215" y="404664"/>
            <a:ext cx="3557761" cy="4908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/>
          <p:nvPr/>
        </p:nvSpPr>
        <p:spPr>
          <a:xfrm>
            <a:off x="4355976" y="404664"/>
            <a:ext cx="432048" cy="4896544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4"/>
          <p:cNvSpPr txBox="1"/>
          <p:nvPr/>
        </p:nvSpPr>
        <p:spPr>
          <a:xfrm>
            <a:off x="4788024" y="548680"/>
            <a:ext cx="38163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adet orijinal düzenlenecek, yani 1 tanesini el ile yazıp, kalan 2 tane fotokopi çektirilmeyecek! Hepsi el ile doldurulacak!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Fotoğraflarınızı da yapıştırıp getireceksiniz, genelde öğrenciler kolayına kaçıp kesmeden yapıştırmadan geliyorlar, evrakları tam olarak hazır olmayanların evrakları teslim alınmayacaktır. O yüzden fotoğraflarınızı da yapıştırıp gelin!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 kısımda da öğrenci imzaları atılmak zorundadır. Staj komisyon imzasını bizden aldıktan sonra Fakülte onayını Fakülte Sekreteri Canan COŞKUN’a imzalatmanız gerekiyor.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/>
              <a:t>Staj yapacağınız kurumun isteyebileceği belgeler</a:t>
            </a:r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/>
              <a:t>Staj yapmak istediğiniz yere göre isteyecekleri evraklar değişebilir. Bazı kurumlar sizi stajyer olarak almak için hiçbir belge istemezken, bazı yerler öğrenci belgesi vs. isteyebiliyor.</a:t>
            </a: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dirty="0"/>
              <a:t>Staj Zorunluluk Belgesi (Bölüm Sekreteri Tufan </a:t>
            </a:r>
            <a:r>
              <a:rPr lang="tr-TR" dirty="0" err="1"/>
              <a:t>İNAÇ’dan</a:t>
            </a:r>
            <a:r>
              <a:rPr lang="tr-TR" dirty="0"/>
              <a:t> adınıza düzenletip alabilirsiniz.)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dirty="0"/>
              <a:t>Öğrenci Belgesi</a:t>
            </a:r>
            <a:endParaRPr dirty="0"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dirty="0"/>
              <a:t>Staj Sigorta Belgesi (Staja başlamadan en fazla 2-5 gün içinde alabilirsiniz. Bunun dışında bu belge verilememektedir.)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Teşekkür Belgesi</a:t>
            </a:r>
            <a:endParaRPr/>
          </a:p>
        </p:txBody>
      </p:sp>
      <p:pic>
        <p:nvPicPr>
          <p:cNvPr id="173" name="Google Shape;173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0145" t="12991" r="30561" b="22793"/>
          <a:stretch/>
        </p:blipFill>
        <p:spPr>
          <a:xfrm>
            <a:off x="1979712" y="1484784"/>
            <a:ext cx="4824536" cy="4435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Defterinin 3. Sayfası</a:t>
            </a:r>
            <a:endParaRPr/>
          </a:p>
        </p:txBody>
      </p:sp>
      <p:pic>
        <p:nvPicPr>
          <p:cNvPr id="179" name="Google Shape;179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755" t="21897" r="34078" b="18137"/>
          <a:stretch/>
        </p:blipFill>
        <p:spPr>
          <a:xfrm>
            <a:off x="1907704" y="1268760"/>
            <a:ext cx="4673055" cy="4752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Cambria"/>
              <a:buNone/>
            </a:pPr>
            <a:r>
              <a:rPr lang="tr-TR" sz="4000"/>
              <a:t>SGK provizyon sorgulama (e-devlet)</a:t>
            </a:r>
            <a:endParaRPr sz="4000"/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PTT’ye gidilip e-devlet şifresi alınacaktır. 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E-devlet’e girilip provizyon sorgulaması yapılacaktır.</a:t>
            </a:r>
            <a:endParaRPr/>
          </a:p>
          <a:p>
            <a:pPr marL="342900" lvl="0" indent="-3429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Çıktı alınıp başvuru belgeleri arasına koyulacaktır.</a:t>
            </a:r>
            <a:endParaRPr/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640080" lvl="1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/>
              <a:t>Sigortanızda herhangi bir sorun oluşup oluşmayacağından emin olmak için istenmektedir.</a:t>
            </a:r>
            <a:endParaRPr/>
          </a:p>
          <a:p>
            <a:pPr marL="640080" lvl="1" indent="-3429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/>
              <a:t>Bu sistem sayesinde sağlık yardımlarından yararlanıp yararlanılamayacağına bakılmaktadır.</a:t>
            </a: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Evrak Teslim ve Onay</a:t>
            </a:r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 dirty="0"/>
              <a:t>Bütün evraklarınız tamam olduktan sonra Arş. Gör. Muhammed Kerim </a:t>
            </a:r>
            <a:r>
              <a:rPr lang="tr-TR" dirty="0" err="1"/>
              <a:t>SOLMAZ’a</a:t>
            </a:r>
            <a:r>
              <a:rPr lang="tr-TR" dirty="0"/>
              <a:t> veya Arş. Gör. Erkan Hüseyin </a:t>
            </a:r>
            <a:r>
              <a:rPr lang="tr-TR" dirty="0" err="1"/>
              <a:t>AKPINAR’a</a:t>
            </a:r>
            <a:r>
              <a:rPr lang="tr-TR" dirty="0"/>
              <a:t> staj başlama tarihinizden </a:t>
            </a:r>
            <a:r>
              <a:rPr lang="tr-TR" b="1" dirty="0">
                <a:solidFill>
                  <a:srgbClr val="FF0000"/>
                </a:solidFill>
              </a:rPr>
              <a:t>en az 15 gün önce</a:t>
            </a:r>
            <a:r>
              <a:rPr lang="tr-TR" dirty="0"/>
              <a:t> teslim etmeniz gerekmektedir.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/>
              <a:t>Bunun dışında staj başlangıcından 3-5 gün önce gelip ısrar etmeyiniz.</a:t>
            </a:r>
            <a:endParaRPr dirty="0"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dirty="0"/>
              <a:t>Her yıl staj başvuru tarihi için son gün belirlenmektedir.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tr-TR" u="sng">
                <a:solidFill>
                  <a:schemeClr val="hlink"/>
                </a:solidFill>
                <a:hlinkClick r:id="rId3"/>
              </a:rPr>
              <a:t>http://w3.bilecik.edu.tr/bilgisayar/ogrenci/staj/</a:t>
            </a:r>
            <a:endParaRPr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Adresinden indireceğiniz staj defterini günlük olarak doldurmanız gerekmektedir. </a:t>
            </a: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Stajda o gün yaptığınız uygulamaları, öğrendiklerinizi vs. deftere yazmalısınız. </a:t>
            </a: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Defteri isterseniz elle doldurabilirsiniz (silinmeyen siyah/mavi kalem), isterseniz de çıktı alıp deftere yapıştırabilirsiniz (defterin formatına uygun olmak kaydı ile). O gün yaptığınız uygulamaların da ekran görüntüsünü sayfaya yapıştırabilirsiniz.</a:t>
            </a: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 kapağı, ön kapak ve arka kapak sayfaları ile </a:t>
            </a:r>
            <a:r>
              <a:rPr lang="tr-TR" b="1">
                <a:solidFill>
                  <a:srgbClr val="FF0000"/>
                </a:solidFill>
              </a:rPr>
              <a:t>karton kapak </a:t>
            </a:r>
            <a:r>
              <a:rPr lang="tr-TR"/>
              <a:t>yapılacaktır.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Defterinin İmzalanması</a:t>
            </a:r>
            <a:endParaRPr/>
          </a:p>
        </p:txBody>
      </p:sp>
      <p:sp>
        <p:nvSpPr>
          <p:cNvPr id="203" name="Google Shape;203;p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defterinizin her sayfası iş yerinde çalışan Bilgisayar/ Yazılım/ Elektrik Elektronik Mühendisi tarafından imzalanmalıdır. İmzaları mühendis tarafından atılmayan öğrencilerin stajları </a:t>
            </a:r>
            <a:r>
              <a:rPr lang="tr-TR" b="1"/>
              <a:t>kesinlikle kabul edilmeyecektir</a:t>
            </a:r>
            <a:r>
              <a:rPr lang="tr-TR"/>
              <a:t>!</a:t>
            </a:r>
            <a:endParaRPr/>
          </a:p>
          <a:p>
            <a:pPr marL="342900" lvl="0" indent="-8890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 b="1"/>
              <a:t>Not: </a:t>
            </a:r>
            <a:r>
              <a:rPr lang="tr-TR"/>
              <a:t>İmza atan kişinin mühendis olduğunu anlayabilmemiz için de kaşesinde mühendis ibaresi olması, kaşesi yoksa adını yazarken başına ne mühendisi olduğunu belirtmesi gerekmektedir.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Komisyonu</a:t>
            </a:r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tr-TR" sz="3200"/>
              <a:t>Başkan: Yrd. Doç. Dr. Salim Ceyhan</a:t>
            </a:r>
            <a:endParaRPr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tr-TR" sz="3200"/>
              <a:t>Üye      : Arş. Gör. M.Kerim SOLMAZ</a:t>
            </a:r>
            <a:endParaRPr sz="3200"/>
          </a:p>
          <a:p>
            <a:pPr marL="342900" lvl="0" indent="-228600" algn="l" rtl="0">
              <a:spcBef>
                <a:spcPts val="640"/>
              </a:spcBef>
              <a:spcAft>
                <a:spcPts val="0"/>
              </a:spcAft>
              <a:buSzPts val="3200"/>
              <a:buChar char="•"/>
            </a:pPr>
            <a:r>
              <a:rPr lang="tr-TR" sz="3200"/>
              <a:t>Üye      : Arş. Gör. Erkan Hüseyin AKPINAR</a:t>
            </a:r>
            <a:endParaRPr sz="320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None/>
            </a:pPr>
            <a:endParaRPr sz="32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48240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Defterine eklenecekler</a:t>
            </a:r>
            <a:endParaRPr/>
          </a:p>
        </p:txBody>
      </p:sp>
      <p:sp>
        <p:nvSpPr>
          <p:cNvPr id="209" name="Google Shape;209;p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Ek 3c ve Ek 3b stajınızdan sorumlu kişi tarafından doldurulup, kapalı ve zarfın kapalı kısmı mühürlü/ kaşeli bir şekilde size teslim edilmesi gerekmektedir. Staj Defterinizi ve de </a:t>
            </a:r>
            <a:r>
              <a:rPr lang="tr-TR" b="1"/>
              <a:t>kapalı ve mühürlü</a:t>
            </a:r>
            <a:r>
              <a:rPr lang="tr-TR"/>
              <a:t> olan zarfı (açık olan zarflar kabul edilmeyecektir) </a:t>
            </a:r>
            <a:endParaRPr/>
          </a:p>
          <a:p>
            <a:pPr marL="342900" lvl="0" indent="-8890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Daha sonra staj defterinizin kapak sayfasından sonra Ek 3d ile Ek 4b 'yi ekleyerek, staj defterinizi </a:t>
            </a:r>
            <a:r>
              <a:rPr lang="tr-TR" b="1"/>
              <a:t>şeffaf sıkıştırmalı gerekmektedir!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 Defterine Eklenecekler</a:t>
            </a:r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Stajda yaptığınız uygulamalarınızı, staj yaptığınız yerin de izni olur ise CD ile beraber staj defterine ekleyebilirsiniz.</a:t>
            </a: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Eğer yazdığınız bir yazılım vs. var ise bunu CD ile sunmanız ve mülakat esnasında kişisel bilgisayarınız ile hazır bulunmanız sizin yararınıza olacaktır.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/>
              <a:t>Staj evraklarımı teslim edip staj yapmazsam???</a:t>
            </a:r>
            <a:endParaRPr/>
          </a:p>
        </p:txBody>
      </p:sp>
      <p:pic>
        <p:nvPicPr>
          <p:cNvPr id="221" name="Google Shape;221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432" t="17538" r="34169" b="22773"/>
          <a:stretch/>
        </p:blipFill>
        <p:spPr>
          <a:xfrm>
            <a:off x="539552" y="1700808"/>
            <a:ext cx="4226053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4"/>
          <p:cNvSpPr/>
          <p:nvPr/>
        </p:nvSpPr>
        <p:spPr>
          <a:xfrm>
            <a:off x="5148064" y="2780928"/>
            <a:ext cx="432048" cy="2124236"/>
          </a:xfrm>
          <a:prstGeom prst="rightBrace">
            <a:avLst>
              <a:gd name="adj1" fmla="val 8333"/>
              <a:gd name="adj2" fmla="val 50000"/>
            </a:avLst>
          </a:prstGeom>
          <a:noFill/>
          <a:ln w="12700" cap="flat" cmpd="sng">
            <a:solidFill>
              <a:srgbClr val="A6A17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4"/>
          <p:cNvSpPr txBox="1"/>
          <p:nvPr/>
        </p:nvSpPr>
        <p:spPr>
          <a:xfrm>
            <a:off x="5715322" y="3284984"/>
            <a:ext cx="280831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r-T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Evraklarınızın arasında bulunan taahhütnameye göre imzaladığınız koşular uygulanır!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5"/>
          <p:cNvSpPr txBox="1">
            <a:spLocks noGrp="1"/>
          </p:cNvSpPr>
          <p:nvPr>
            <p:ph type="body" idx="1"/>
          </p:nvPr>
        </p:nvSpPr>
        <p:spPr>
          <a:xfrm>
            <a:off x="395536" y="1556792"/>
            <a:ext cx="784887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defterinizi imza karşılığında Arş. Gör. Sefa TUNÇER’e teslim etmeniz gerekmektedir!</a:t>
            </a: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defteri teslimi, staj mülakatından en az 2 gün önce yapılmalıdır.</a:t>
            </a: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mülakatının yapılacağı tarihler duyurulacaktır. (https://bilecik.edu.tr/bilgisayar/)</a:t>
            </a:r>
            <a:endParaRPr/>
          </a:p>
        </p:txBody>
      </p:sp>
      <p:sp>
        <p:nvSpPr>
          <p:cNvPr id="229" name="Google Shape;229;p35"/>
          <p:cNvSpPr txBox="1">
            <a:spLocks noGrp="1"/>
          </p:cNvSpPr>
          <p:nvPr>
            <p:ph type="title"/>
          </p:nvPr>
        </p:nvSpPr>
        <p:spPr>
          <a:xfrm>
            <a:off x="755576" y="5013176"/>
            <a:ext cx="7626424" cy="9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mbria"/>
              <a:buNone/>
            </a:pPr>
            <a:r>
              <a:rPr lang="tr-TR"/>
              <a:t>Staj Defteri Teslimi ve Staj Mülakatı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Ek Bilgi: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Sitede bulunan duyurular ile bu slaytta bulunan duyurular arasında herhangi bir zıt durum oluşursa, sitede </a:t>
            </a:r>
            <a:r>
              <a:rPr lang="tr-TR" b="1"/>
              <a:t>Staj İşlemleri</a:t>
            </a:r>
            <a:r>
              <a:rPr lang="tr-TR"/>
              <a:t> bölümünde yer alan duyuruyu dikkate alınız.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Slaytta bulunan duyurular her zaman güncellenememektedir.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457200" algn="l" rtl="0">
              <a:spcBef>
                <a:spcPts val="0"/>
              </a:spcBef>
              <a:spcAft>
                <a:spcPts val="0"/>
              </a:spcAft>
              <a:buSzPts val="7200"/>
              <a:buChar char="•"/>
            </a:pPr>
            <a:r>
              <a:rPr lang="tr-TR" sz="7200">
                <a:latin typeface="Cambria"/>
                <a:ea typeface="Cambria"/>
                <a:cs typeface="Cambria"/>
                <a:sym typeface="Cambria"/>
              </a:rPr>
              <a:t>Staj Öncesi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Zorunlu Staj kaç gün?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Staj-1 20 gün, Staj-2 20 gün olacak şekilde toplam 40 gündür.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20 gün çalıştığınız gün sayısıdır (Staj yaptığınız sürede geçen tatil günleri sayılmaz).</a:t>
            </a: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yaptığınız yerde Cumartesi ve Pazar günleri çalışabilirsiniz fakat hafta sonları çalışacaksanız, staj yaptığınız kurumdan Cumartesi/ Pazar/ Cumartesi ve Pazar günleri çalışacağınıza dair bir yazı getirmeniz gerekmektedir!</a:t>
            </a:r>
            <a:endParaRPr/>
          </a:p>
          <a:p>
            <a:pPr marL="342900" lvl="0" indent="-228600" algn="just" rtl="0">
              <a:spcBef>
                <a:spcPts val="440"/>
              </a:spcBef>
              <a:spcAft>
                <a:spcPts val="0"/>
              </a:spcAft>
              <a:buSzPts val="1800"/>
              <a:buChar char="•"/>
            </a:pPr>
            <a:r>
              <a:rPr lang="tr-TR"/>
              <a:t>Staj yerinin uygunluğu, sorumlu hocalar tarafından onaylandıktan sonra staj başvuru süreci devam edecektir.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Nerede staj yapabilirim?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40080" lvl="1" indent="-228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tr-TR" b="1"/>
              <a:t>Bilgisayar Mühendisi 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b="1"/>
              <a:t>Elektrik Elektronik Mühendisi</a:t>
            </a:r>
            <a:endParaRPr/>
          </a:p>
          <a:p>
            <a:pPr marL="640080" lvl="1" indent="-228600" algn="l" rtl="0"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tr-TR" b="1"/>
              <a:t>Yazılım Mühendisi</a:t>
            </a:r>
            <a:endParaRPr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Yukarıdaki Mühendislerden en az birini çalıştıran yazılım/ donanım üzerine çalışan departmanı olan bir firmada staj yapabilirsiniz (yurtiçi/yurtdışı). </a:t>
            </a:r>
            <a:endParaRPr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just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Staj yaptığınız yerde evraklarınızı imzalayacak yukarıdaki mühendislerden biri yoksa ve staj için gereken diğer şartlar sağlanmıyorsa stajınız geçersiz sayılır!!!</a:t>
            </a:r>
            <a:endParaRPr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Ne zaman staj yapabilirim?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Stajlarınızı yaz tatili döneminde yapabilirsiniz.</a:t>
            </a:r>
            <a:endParaRPr/>
          </a:p>
          <a:p>
            <a:pPr marL="342900" lvl="0" indent="-8890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42900" lvl="0" indent="-228600" algn="l" rtl="0"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Stajlar yaz okulu ile 3 iş günü ve bir sonraki dönemin başlangıcı ile de 3 iş günü çakışabilir. Yani yaz okulunun son 3 günü ve dönemin başlangıcının ilk 3 günü staj yapabilirsiniz.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00"/>
              <a:buFont typeface="Cambria"/>
              <a:buNone/>
            </a:pPr>
            <a:r>
              <a:rPr lang="tr-TR"/>
              <a:t>Staja nasıl başvurabilirim?</a:t>
            </a:r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1"/>
          </p:nvPr>
        </p:nvSpPr>
        <p:spPr>
          <a:xfrm>
            <a:off x="683568" y="1700808"/>
            <a:ext cx="7338392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tr-TR"/>
              <a:t>Staj evraklarınızı tamamladıktan sonra, staja başlama tarihinizden </a:t>
            </a:r>
            <a:r>
              <a:rPr lang="tr-TR" b="1"/>
              <a:t>en az 15 gün </a:t>
            </a:r>
            <a:r>
              <a:rPr lang="tr-TR"/>
              <a:t>önce evraklarınızla beraber </a:t>
            </a:r>
            <a:r>
              <a:rPr lang="tr-TR" b="1"/>
              <a:t>Arş. Gör. M.Kerim SOLMAZ’a </a:t>
            </a:r>
            <a:r>
              <a:rPr lang="tr-TR"/>
              <a:t>veya</a:t>
            </a:r>
            <a:r>
              <a:rPr lang="tr-TR" b="1"/>
              <a:t> Arş. Gör. Erkan Hüseyin AKPINAR’a </a:t>
            </a:r>
            <a:r>
              <a:rPr lang="tr-TR"/>
              <a:t>teslim etmeniz gerekmektedir.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1950" lvl="0" indent="-247650" algn="l" rtl="0">
              <a:spcBef>
                <a:spcPts val="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Staj dilekçesi ( Ek-1 )</a:t>
            </a:r>
            <a:endParaRPr>
              <a:solidFill>
                <a:schemeClr val="dk1"/>
              </a:solidFill>
            </a:endParaRPr>
          </a:p>
          <a:p>
            <a:pPr marL="361950" lvl="0" indent="-247650" algn="l" rtl="0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Staj Taahhütnamesi ( Ek- 7 )</a:t>
            </a:r>
            <a:endParaRPr>
              <a:solidFill>
                <a:schemeClr val="dk1"/>
              </a:solidFill>
            </a:endParaRPr>
          </a:p>
          <a:p>
            <a:pPr marL="361950" lvl="0" indent="-247650" algn="l" rtl="0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Zorunlu Staj Formu ( Ek-2 --- 3 Adet )</a:t>
            </a:r>
            <a:endParaRPr/>
          </a:p>
          <a:p>
            <a:pPr marL="361950" lvl="0" indent="-247650" algn="l" rtl="0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Staj defterinin 3. sayfası (Stajdan sonra da imzalatılabilir)</a:t>
            </a:r>
            <a:endParaRPr/>
          </a:p>
          <a:p>
            <a:pPr marL="361950" lvl="0" indent="-247650" algn="l" rtl="0">
              <a:spcBef>
                <a:spcPts val="440"/>
              </a:spcBef>
              <a:spcAft>
                <a:spcPts val="0"/>
              </a:spcAft>
              <a:buSzPts val="2200"/>
              <a:buFont typeface="Cambria"/>
              <a:buAutoNum type="arabicPeriod"/>
            </a:pPr>
            <a:r>
              <a:rPr lang="tr-TR">
                <a:solidFill>
                  <a:schemeClr val="dk1"/>
                </a:solidFill>
              </a:rPr>
              <a:t>https://esgm.sgk.gov.tr/Esgm/ adresinden Provizyon sorgulama yapılıp, sağlık provizyon sorgulama kısmının çıktısı alınacak (aldığınız gün tarihi ile sorgulama yapınız).</a:t>
            </a:r>
            <a:endParaRPr/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114300" lvl="0" indent="0" algn="l" rtl="0"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tr-TR"/>
              <a:t>Staj başvurusuna bu belgeler ile gelinecektir. Toplam 6 adet belge ile başvuracaksınız. (Zorunlu Staj Formu 3 adet olduğundan 8 adet olmaktadır.)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xfrm>
            <a:off x="611560" y="116632"/>
            <a:ext cx="748240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mbria"/>
              <a:buNone/>
            </a:pPr>
            <a:r>
              <a:rPr lang="tr-TR" sz="4400"/>
              <a:t>Staj için hangi evraklar gerekli?</a:t>
            </a:r>
            <a:endParaRPr sz="4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itişiklik">
  <a:themeElements>
    <a:clrScheme name="Bitişiklik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1110</Words>
  <Application>Microsoft Office PowerPoint</Application>
  <PresentationFormat>Ekran Gösterisi (4:3)</PresentationFormat>
  <Paragraphs>108</Paragraphs>
  <Slides>23</Slides>
  <Notes>23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7" baseType="lpstr">
      <vt:lpstr>Arial</vt:lpstr>
      <vt:lpstr>Calibri</vt:lpstr>
      <vt:lpstr>Cambria</vt:lpstr>
      <vt:lpstr>Bitişiklik</vt:lpstr>
      <vt:lpstr>Staj Öncesi ve Sonrası Yapılacaklar</vt:lpstr>
      <vt:lpstr>Staj Komisyonu</vt:lpstr>
      <vt:lpstr>Ek Bilgi:</vt:lpstr>
      <vt:lpstr>PowerPoint Sunusu</vt:lpstr>
      <vt:lpstr>Zorunlu Staj kaç gün?</vt:lpstr>
      <vt:lpstr>Nerede staj yapabilirim?</vt:lpstr>
      <vt:lpstr>Ne zaman staj yapabilirim?</vt:lpstr>
      <vt:lpstr>Staja nasıl başvurabilirim?</vt:lpstr>
      <vt:lpstr>Staj için hangi evraklar gerekli?</vt:lpstr>
      <vt:lpstr>Staj dilekçesi</vt:lpstr>
      <vt:lpstr>Staj Taahhütnamesi</vt:lpstr>
      <vt:lpstr>Zorunlu Staj Formu- 3 adet</vt:lpstr>
      <vt:lpstr>Staj yapacağınız kurumun isteyebileceği belgeler</vt:lpstr>
      <vt:lpstr>Teşekkür Belgesi</vt:lpstr>
      <vt:lpstr>Staj Defterinin 3. Sayfası</vt:lpstr>
      <vt:lpstr>SGK provizyon sorgulama (e-devlet)</vt:lpstr>
      <vt:lpstr>Evrak Teslim ve Onay</vt:lpstr>
      <vt:lpstr>Staj Defteri</vt:lpstr>
      <vt:lpstr>Staj Defterinin İmzalanması</vt:lpstr>
      <vt:lpstr>Staj Defterine eklenecekler</vt:lpstr>
      <vt:lpstr>Staj Defterine Eklenecekler</vt:lpstr>
      <vt:lpstr>Staj evraklarımı teslim edip staj yapmazsam???</vt:lpstr>
      <vt:lpstr>Staj Defteri Teslimi ve Staj Mülakatı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kerim solmaz</cp:lastModifiedBy>
  <cp:revision>1</cp:revision>
  <dcterms:modified xsi:type="dcterms:W3CDTF">2024-06-04T06:49:43Z</dcterms:modified>
</cp:coreProperties>
</file>